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7"/>
  </p:notesMasterIdLst>
  <p:sldIdLst>
    <p:sldId id="1751" r:id="rId5"/>
    <p:sldId id="1752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4C9A608-98D0-AAD9-4D72-87AC016186F7}" name="Gerry Greyling" initials="GG" userId="S::gerry.greyling@hedwaygroup.com::ec81445a-e624-4fe3-a8b0-45af3d853339" providerId="AD"/>
  <p188:author id="{BAAC992A-3CFC-CC4A-67A8-5F9FBBCD65C8}" name="Luke McCrone" initials="LM" userId="S::luke.mccrone@hedwaygroup.com::3e08fc37-a289-40bd-a97f-09ba219a1bd6" providerId="AD"/>
  <p188:author id="{E802822D-528D-A1DA-7A7E-9D6FDA56B3C0}" name="Greyling, Gerry" initials="GG" userId="S::KU73076@kingston.ac.uk::c4b707a6-a60d-456a-9805-70fc6f652fa9" providerId="AD"/>
  <p188:author id="{B1692750-C86D-DF0B-B3DA-0E73C365BF58}" name="Greyling, Gerry" initials="GG" userId="S::ku73076@kingston.ac.uk::c4b707a6-a60d-456a-9805-70fc6f652fa9" providerId="AD"/>
  <p188:author id="{8B387951-B104-1537-4E0D-CD0A973A0804}" name="Kieron Creagh" initials="KC" userId="S::kieron.creagh@hedwaygroup.com::49122614-486a-431d-98d3-9f952cfd974c" providerId="AD"/>
  <p188:author id="{0A7C73AE-6D37-C048-E7C9-4F56F0836035}" name="Jones, Alli" initials="JA" userId="S::ku72429@kingston.ac.uk::cff28c17-b39c-40b9-b843-36e74e1b5f75" providerId="AD"/>
  <p188:author id="{9C5B03E1-2165-4D69-F55C-39A20332424B}" name="Craig Walker" initials="CW" userId="S::craig.walker@hedwaygroup.com::c278a252-797a-42df-803f-26c1997051e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2172"/>
    <a:srgbClr val="F6A829"/>
    <a:srgbClr val="F9A8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74"/>
    <p:restoredTop sz="94574"/>
  </p:normalViewPr>
  <p:slideViewPr>
    <p:cSldViewPr snapToGrid="0">
      <p:cViewPr>
        <p:scale>
          <a:sx n="119" d="100"/>
          <a:sy n="119" d="100"/>
        </p:scale>
        <p:origin x="106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2D87E-AB3F-1740-A328-AEE6530E43A9}" type="datetimeFigureOut">
              <a:rPr lang="en-US" smtClean="0"/>
              <a:t>2/23/24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5803F-539B-0C43-923D-BC84E4D3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89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05803F-539B-0C43-923D-BC84E4D353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26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05803F-539B-0C43-923D-BC84E4D353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392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creativecommons.org/licenses/by-nc-sa/4.0/?ref=chooser-v1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1C886-00D7-4B30-A2FF-36869BD1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08036-E645-234A-8941-A63C7E278DD8}" type="datetime1">
              <a:rPr lang="en-GB" smtClean="0"/>
              <a:t>23/02/2024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A28BF-1A29-4962-B0A6-E7E5B81C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EF6D9-0ED7-477C-A7E1-0FB20DB90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67448-52A4-4438-B4E7-462A48204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1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FCB22-B81C-4790-A4C8-866085117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AE896-EF22-8E48-BBFE-73E78DDB250A}" type="datetime1">
              <a:rPr lang="en-GB" smtClean="0"/>
              <a:t>23/02/2024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2D89B-2319-49C9-BBFF-136EA4EE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A7751-03DC-43C4-9EC2-A46940554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22DDA-111A-4726-8332-5CDAAC0E4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9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3FE67-8C9D-4B04-9D50-9CD3B7D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951D2-C80E-A045-8AB9-AA8219388835}" type="datetime1">
              <a:rPr lang="en-GB" smtClean="0"/>
              <a:t>23/02/2024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4F77D-7069-493B-9A9A-C2B6C21F1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4DCF2-ED50-4AD9-9618-F716FD95D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34D01-79F3-47E5-8DAB-E4ABF38BC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65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C464F-A864-4593-909B-87A97118B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EE14A-224D-594A-9AAE-DC766C522E67}" type="datetime1">
              <a:rPr lang="en-GB" smtClean="0"/>
              <a:t>23/02/2024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FE577-3F12-4444-A4CD-9E7ED7747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A6976-1724-44A5-82B0-7DC098E1A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E65C5-DAE5-4A55-87CC-3C0FCD040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3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90320"/>
            <a:ext cx="5181600" cy="488664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90320"/>
            <a:ext cx="5181600" cy="488664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F95DAF8-5E70-48F3-B59E-F17CE92E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E8D5-8844-764A-B07E-487DC7B495AA}" type="datetime1">
              <a:rPr lang="en-GB" smtClean="0"/>
              <a:t>23/02/2024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D5D03DE-EC12-42FC-AD01-D312D538E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5B0353-5447-4E11-AFA7-9941A5826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A701B-E367-4A00-A109-F798EAB8D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9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47D1056-4CB7-4C9E-BD0F-77B87E4F2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E329-D183-F444-8E5E-65A8C93381D5}" type="datetime1">
              <a:rPr lang="en-GB" smtClean="0"/>
              <a:t>23/02/2024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381E20C-CC40-4FC6-BC28-0C0E025E5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C7C3972-C108-48FE-B31C-7CD52E2F1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63C9B-9D98-4390-A725-77129AE5B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C29F8EC6-FF5D-F5C1-7A84-452D6524DC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88600" y="39847"/>
            <a:ext cx="18034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33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CFE5E07-58DB-4656-911D-A769A13F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A5D72-565A-7246-A05E-779018A83009}" type="datetime1">
              <a:rPr lang="en-GB" smtClean="0"/>
              <a:t>23/02/2024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6CE3DF9-68CA-4024-A8FD-B58FBC54B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0BE62AB-D8B0-47A4-BCFD-AE8BDDDD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A3EC7-C94A-4934-8E03-AB06BAF10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8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89272"/>
            <a:ext cx="3932237" cy="126812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99D495-23A9-4262-8DFE-863ACF1BE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28BA3-F4DB-A746-825E-BDBAA09FF6D3}" type="datetime1">
              <a:rPr lang="en-GB" smtClean="0"/>
              <a:t>23/02/2024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859E97A-9C72-4327-B8F1-34E07AEA2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B6DC67-7BB1-4E93-941F-9F37F230B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7F16F-2EDF-4B3F-A739-C10012326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5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0BD08AD-C210-4970-B945-DA6C9BA83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EA019-8241-7944-9084-84AF14D0E928}" type="datetime1">
              <a:rPr lang="en-GB" smtClean="0"/>
              <a:t>23/02/2024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EB4AB7-D4BC-41BD-ACFE-9D05A6A54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0990F3-E76A-487F-A28D-821640BB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51CE3-1866-4DE6-B559-C303D3361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8791CA-BB42-F625-B6B6-5886940B0E07}"/>
              </a:ext>
            </a:extLst>
          </p:cNvPr>
          <p:cNvCxnSpPr/>
          <p:nvPr userDrawn="1"/>
        </p:nvCxnSpPr>
        <p:spPr>
          <a:xfrm flipH="1">
            <a:off x="0" y="738436"/>
            <a:ext cx="121920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3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1F6C8-BFCB-407D-ACF1-D0172FFF8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74DD6-ABAC-8140-90FC-8589152D9B7A}" type="datetime1">
              <a:rPr lang="en-GB" smtClean="0"/>
              <a:t>23/02/2024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A5001-A58E-4111-906E-A86E61FB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175F5-514E-41FA-90D6-BDE5A5716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B767-3B7F-4748-BAE7-862BF9F6A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4B7BEB-D0DC-41CC-4F14-E3B5DDD16039}"/>
              </a:ext>
            </a:extLst>
          </p:cNvPr>
          <p:cNvCxnSpPr/>
          <p:nvPr userDrawn="1"/>
        </p:nvCxnSpPr>
        <p:spPr>
          <a:xfrm flipH="1">
            <a:off x="0" y="738436"/>
            <a:ext cx="121920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72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B7FDD12-CF5E-446D-B11B-95921160D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1" y="78031"/>
            <a:ext cx="9621463" cy="571332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13D4B1C-E5B0-4CA5-A131-275F0B5D70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49687"/>
            <a:ext cx="10515600" cy="492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  <a:endParaRPr lang="en-US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CA4A3-5E2F-4294-A48E-DFE2AD9324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ACB135-B684-DA45-B504-10776F4109DC}" type="datetime1">
              <a:rPr lang="en-GB" smtClean="0"/>
              <a:t>23/02/2024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6F55B-9DBB-44A5-82AD-0E558182A7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26FC5-D27E-48F4-97C2-D7025FB44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7018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A95AD4-F7C4-43E3-AB60-D036834AC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99BC3CFB-C981-6D1F-0525-4BA0179169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18813" t="25425" r="19245" b="22034"/>
          <a:stretch/>
        </p:blipFill>
        <p:spPr>
          <a:xfrm>
            <a:off x="9678614" y="65032"/>
            <a:ext cx="741406" cy="62887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53D010-CD12-5726-6294-4AE40FCD9F2C}"/>
              </a:ext>
            </a:extLst>
          </p:cNvPr>
          <p:cNvCxnSpPr/>
          <p:nvPr userDrawn="1"/>
        </p:nvCxnSpPr>
        <p:spPr>
          <a:xfrm flipH="1">
            <a:off x="0" y="738436"/>
            <a:ext cx="121920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2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lang="en-US" altLang="en-US" sz="3200" b="0" kern="1200" dirty="0">
          <a:solidFill>
            <a:prstClr val="black"/>
          </a:solidFill>
          <a:latin typeface="Calibri" panose="020F0502020204030204"/>
          <a:ea typeface="Nirmala UI Semilight" panose="020B0402040204020203" pitchFamily="34" charset="0"/>
          <a:cs typeface="Nirmala UI Semilight" panose="020B0402040204020203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dwaygroup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en.wikipedia.org/wiki/Double_Diamond_(design_process_model)" TargetMode="External"/><Relationship Id="rId4" Type="http://schemas.openxmlformats.org/officeDocument/2006/relationships/hyperlink" Target="http://creativecommons.org/licenses/by-nc-sa/4.0/?ref=chooser-v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dwaygroup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en.wikipedia.org/wiki/Double_Diamond_(design_process_model)" TargetMode="External"/><Relationship Id="rId4" Type="http://schemas.openxmlformats.org/officeDocument/2006/relationships/hyperlink" Target="http://creativecommons.org/licenses/by-nc-sa/4.0/?ref=chooser-v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D7E5-A56B-132E-C37B-B01BA12AC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1" y="78031"/>
            <a:ext cx="10738228" cy="571332"/>
          </a:xfrm>
        </p:spPr>
        <p:txBody>
          <a:bodyPr/>
          <a:lstStyle/>
          <a:p>
            <a:r>
              <a:rPr lang="en-GB" dirty="0">
                <a:solidFill>
                  <a:srgbClr val="1C2172"/>
                </a:solidFill>
              </a:rPr>
              <a:t>HEdway delivery</a:t>
            </a:r>
            <a:r>
              <a:rPr lang="en-GB" baseline="30000" dirty="0">
                <a:solidFill>
                  <a:srgbClr val="1C2172"/>
                </a:solidFill>
              </a:rPr>
              <a:t>1</a:t>
            </a:r>
            <a:r>
              <a:rPr lang="en-GB" dirty="0">
                <a:solidFill>
                  <a:srgbClr val="1C2172"/>
                </a:solidFill>
              </a:rPr>
              <a:t> method</a:t>
            </a:r>
            <a:r>
              <a:rPr lang="en-GB" dirty="0"/>
              <a:t> </a:t>
            </a:r>
            <a:r>
              <a:rPr lang="en-GB" dirty="0">
                <a:solidFill>
                  <a:schemeClr val="accent1"/>
                </a:solidFill>
              </a:rPr>
              <a:t>adapted Double Diamond</a:t>
            </a:r>
            <a:r>
              <a:rPr lang="en-GB" baseline="300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8AF06B-7147-B5B6-FF35-8108CAB2A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63C9B-9D98-4390-A725-77129AE5B1E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1801F3B-FC5A-F6DE-8B42-B58AEFA64012}"/>
              </a:ext>
            </a:extLst>
          </p:cNvPr>
          <p:cNvGrpSpPr/>
          <p:nvPr/>
        </p:nvGrpSpPr>
        <p:grpSpPr>
          <a:xfrm>
            <a:off x="2274000" y="1828466"/>
            <a:ext cx="6780379" cy="3390189"/>
            <a:chOff x="1917676" y="1733905"/>
            <a:chExt cx="6780379" cy="3390189"/>
          </a:xfrm>
        </p:grpSpPr>
        <p:sp>
          <p:nvSpPr>
            <p:cNvPr id="5" name="Diamond 4">
              <a:extLst>
                <a:ext uri="{FF2B5EF4-FFF2-40B4-BE49-F238E27FC236}">
                  <a16:creationId xmlns:a16="http://schemas.microsoft.com/office/drawing/2014/main" id="{64BD0DA5-2B1F-4AB6-B1E5-EE666C53DFA5}"/>
                </a:ext>
              </a:extLst>
            </p:cNvPr>
            <p:cNvSpPr/>
            <p:nvPr/>
          </p:nvSpPr>
          <p:spPr>
            <a:xfrm>
              <a:off x="1917677" y="1733905"/>
              <a:ext cx="3390189" cy="3390189"/>
            </a:xfrm>
            <a:prstGeom prst="diamond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1C2172"/>
                  </a:solidFill>
                </a:rPr>
                <a:t>PROBLEM</a:t>
              </a:r>
            </a:p>
          </p:txBody>
        </p:sp>
        <p:sp>
          <p:nvSpPr>
            <p:cNvPr id="6" name="Diamond 5">
              <a:extLst>
                <a:ext uri="{FF2B5EF4-FFF2-40B4-BE49-F238E27FC236}">
                  <a16:creationId xmlns:a16="http://schemas.microsoft.com/office/drawing/2014/main" id="{FB940F3F-063B-2DDC-966E-3BEDF041854B}"/>
                </a:ext>
              </a:extLst>
            </p:cNvPr>
            <p:cNvSpPr/>
            <p:nvPr/>
          </p:nvSpPr>
          <p:spPr>
            <a:xfrm>
              <a:off x="5307866" y="1733905"/>
              <a:ext cx="3390189" cy="3390189"/>
            </a:xfrm>
            <a:prstGeom prst="diamond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1C2172"/>
                  </a:solidFill>
                </a:rPr>
                <a:t>SOLUTION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4BA9962-8961-EC56-072C-FE649F195B58}"/>
                </a:ext>
              </a:extLst>
            </p:cNvPr>
            <p:cNvSpPr txBox="1"/>
            <p:nvPr/>
          </p:nvSpPr>
          <p:spPr>
            <a:xfrm>
              <a:off x="2074468" y="4585648"/>
              <a:ext cx="9077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>
                      <a:lumMod val="50000"/>
                    </a:schemeClr>
                  </a:solidFill>
                </a:rPr>
                <a:t>Discover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A914C1F-61B9-0192-2276-563D98F3044B}"/>
                </a:ext>
              </a:extLst>
            </p:cNvPr>
            <p:cNvCxnSpPr>
              <a:cxnSpLocks/>
              <a:stCxn id="5" idx="0"/>
              <a:endCxn id="5" idx="2"/>
            </p:cNvCxnSpPr>
            <p:nvPr/>
          </p:nvCxnSpPr>
          <p:spPr>
            <a:xfrm>
              <a:off x="3612772" y="1733905"/>
              <a:ext cx="0" cy="3390189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D31382C-DCE6-79AA-B320-8ABC180DBFFF}"/>
                </a:ext>
              </a:extLst>
            </p:cNvPr>
            <p:cNvCxnSpPr>
              <a:cxnSpLocks/>
              <a:stCxn id="6" idx="0"/>
              <a:endCxn id="6" idx="2"/>
            </p:cNvCxnSpPr>
            <p:nvPr/>
          </p:nvCxnSpPr>
          <p:spPr>
            <a:xfrm>
              <a:off x="7002961" y="1733905"/>
              <a:ext cx="0" cy="3390189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933EA53-A01F-1750-97DC-3CF5141D4D5E}"/>
                </a:ext>
              </a:extLst>
            </p:cNvPr>
            <p:cNvCxnSpPr>
              <a:cxnSpLocks/>
              <a:stCxn id="5" idx="1"/>
              <a:endCxn id="10" idx="0"/>
            </p:cNvCxnSpPr>
            <p:nvPr/>
          </p:nvCxnSpPr>
          <p:spPr>
            <a:xfrm flipH="1">
              <a:off x="1917676" y="3429000"/>
              <a:ext cx="1" cy="943597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C8E5D14-1CBB-800C-937B-F97844055FC9}"/>
                </a:ext>
              </a:extLst>
            </p:cNvPr>
            <p:cNvCxnSpPr>
              <a:cxnSpLocks/>
              <a:stCxn id="6" idx="1"/>
              <a:endCxn id="8" idx="0"/>
            </p:cNvCxnSpPr>
            <p:nvPr/>
          </p:nvCxnSpPr>
          <p:spPr>
            <a:xfrm>
              <a:off x="5307866" y="3429000"/>
              <a:ext cx="1" cy="93671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D4DE4BF-F904-02BB-A935-001F7EFD39EE}"/>
                </a:ext>
              </a:extLst>
            </p:cNvPr>
            <p:cNvCxnSpPr>
              <a:cxnSpLocks/>
              <a:stCxn id="6" idx="3"/>
            </p:cNvCxnSpPr>
            <p:nvPr/>
          </p:nvCxnSpPr>
          <p:spPr>
            <a:xfrm>
              <a:off x="8698055" y="3429000"/>
              <a:ext cx="0" cy="84774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A125A40-5F99-46EF-8CDA-61E8B6799324}"/>
                </a:ext>
              </a:extLst>
            </p:cNvPr>
            <p:cNvSpPr txBox="1"/>
            <p:nvPr/>
          </p:nvSpPr>
          <p:spPr>
            <a:xfrm>
              <a:off x="4251563" y="4585648"/>
              <a:ext cx="9077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>
                      <a:lumMod val="50000"/>
                    </a:schemeClr>
                  </a:solidFill>
                </a:rPr>
                <a:t>Define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4747FAA-78ED-1801-B900-56B6271E99F4}"/>
                </a:ext>
              </a:extLst>
            </p:cNvPr>
            <p:cNvSpPr txBox="1"/>
            <p:nvPr/>
          </p:nvSpPr>
          <p:spPr>
            <a:xfrm>
              <a:off x="5484566" y="4585648"/>
              <a:ext cx="9077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>
                      <a:lumMod val="50000"/>
                    </a:schemeClr>
                  </a:solidFill>
                </a:rPr>
                <a:t>Develop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0638AE-A347-8FC7-2718-653C08EA06B3}"/>
                </a:ext>
              </a:extLst>
            </p:cNvPr>
            <p:cNvSpPr txBox="1"/>
            <p:nvPr/>
          </p:nvSpPr>
          <p:spPr>
            <a:xfrm>
              <a:off x="7702864" y="4585648"/>
              <a:ext cx="9077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>
                      <a:lumMod val="50000"/>
                    </a:schemeClr>
                  </a:solidFill>
                </a:rPr>
                <a:t>Deliver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DA8C24D-9B48-6785-6556-78011FB03246}"/>
              </a:ext>
            </a:extLst>
          </p:cNvPr>
          <p:cNvSpPr txBox="1"/>
          <p:nvPr/>
        </p:nvSpPr>
        <p:spPr>
          <a:xfrm>
            <a:off x="476373" y="884785"/>
            <a:ext cx="11984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1C2172"/>
                </a:solidFill>
              </a:rPr>
              <a:t>Naturally complex, no single right answer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CCFA7C-B262-5BD0-1A8A-60276642A4A6}"/>
              </a:ext>
            </a:extLst>
          </p:cNvPr>
          <p:cNvSpPr txBox="1"/>
          <p:nvPr/>
        </p:nvSpPr>
        <p:spPr>
          <a:xfrm>
            <a:off x="332637" y="5245015"/>
            <a:ext cx="1491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1C2172"/>
                </a:solidFill>
              </a:rPr>
              <a:t>Artificially complex, solvable with right tools</a:t>
            </a:r>
          </a:p>
        </p:txBody>
      </p:sp>
      <p:sp>
        <p:nvSpPr>
          <p:cNvPr id="25" name="Up-down Arrow 24">
            <a:extLst>
              <a:ext uri="{FF2B5EF4-FFF2-40B4-BE49-F238E27FC236}">
                <a16:creationId xmlns:a16="http://schemas.microsoft.com/office/drawing/2014/main" id="{0A6315AD-C425-E72E-8C63-AA9E88E4B18D}"/>
              </a:ext>
            </a:extLst>
          </p:cNvPr>
          <p:cNvSpPr/>
          <p:nvPr/>
        </p:nvSpPr>
        <p:spPr>
          <a:xfrm>
            <a:off x="825793" y="1959189"/>
            <a:ext cx="504968" cy="3128742"/>
          </a:xfrm>
          <a:prstGeom prst="up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5D43199-7093-23C9-721D-A258ED80D1BB}"/>
              </a:ext>
            </a:extLst>
          </p:cNvPr>
          <p:cNvSpPr/>
          <p:nvPr/>
        </p:nvSpPr>
        <p:spPr>
          <a:xfrm>
            <a:off x="2506622" y="936003"/>
            <a:ext cx="3084831" cy="8302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Approach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Systems Thinking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Tools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Rich Pictures, Iceberg model, Stocks and Flows,  Causal Loop Diagrams, etc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Management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Project Light, Agile, etc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1EA63C3-5B79-DC0A-82A8-22D8CE0B2771}"/>
              </a:ext>
            </a:extLst>
          </p:cNvPr>
          <p:cNvSpPr/>
          <p:nvPr/>
        </p:nvSpPr>
        <p:spPr>
          <a:xfrm>
            <a:off x="5744131" y="936003"/>
            <a:ext cx="3084831" cy="8302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Approach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Design Thinking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Tools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Personas, Journey Maps, Empathy Maps, HMW’s, Prototyping, Pilots, etc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Management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OGSM, MSP, etc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83183AC-5940-C015-51BC-25786C8625A5}"/>
              </a:ext>
            </a:extLst>
          </p:cNvPr>
          <p:cNvSpPr txBox="1"/>
          <p:nvPr/>
        </p:nvSpPr>
        <p:spPr>
          <a:xfrm>
            <a:off x="9521948" y="849876"/>
            <a:ext cx="1847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Example applications: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Operating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Service Architecture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Policy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Culture Change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Digital Services (new)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07F3CF-A48A-1A41-1F6C-DDF4C5DFFC1F}"/>
              </a:ext>
            </a:extLst>
          </p:cNvPr>
          <p:cNvSpPr txBox="1"/>
          <p:nvPr/>
        </p:nvSpPr>
        <p:spPr>
          <a:xfrm>
            <a:off x="9521948" y="5304071"/>
            <a:ext cx="2100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Example applications: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Process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Data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Operational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Systems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Digital Services (existing)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B48A058-BA73-4A25-4979-1B2FEF2BAF5E}"/>
              </a:ext>
            </a:extLst>
          </p:cNvPr>
          <p:cNvSpPr/>
          <p:nvPr/>
        </p:nvSpPr>
        <p:spPr>
          <a:xfrm>
            <a:off x="2449624" y="5306932"/>
            <a:ext cx="3084831" cy="8302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Approach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Continuous Improvement (DMA)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Tools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Voice of, SIPOC, Process maps, Wastes, VA / NVA, 5 Whys, waste measurement, etc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Management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Project Light, Agile, etc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19E2892-3CCE-9E4D-6487-3ED9A3E055DE}"/>
              </a:ext>
            </a:extLst>
          </p:cNvPr>
          <p:cNvSpPr/>
          <p:nvPr/>
        </p:nvSpPr>
        <p:spPr>
          <a:xfrm>
            <a:off x="5744131" y="5306932"/>
            <a:ext cx="3084831" cy="8302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Approach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Continuous Improvement (IC)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Tools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SECAR, One Best Way, FMEA, 5S, Skills Matrices, Visual Management, QCD, etc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Management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PDCA, Agile, etc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B7290AB-CBA6-7FCD-BC9E-294932A8A292}"/>
              </a:ext>
            </a:extLst>
          </p:cNvPr>
          <p:cNvSpPr txBox="1"/>
          <p:nvPr/>
        </p:nvSpPr>
        <p:spPr>
          <a:xfrm>
            <a:off x="244901" y="6428415"/>
            <a:ext cx="1096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350" indent="-133350">
              <a:defRPr/>
            </a:pPr>
            <a:r>
              <a:rPr lang="en-GB" sz="1000" baseline="30000" dirty="0">
                <a:solidFill>
                  <a:prstClr val="black"/>
                </a:solidFill>
                <a:latin typeface="Calibri" panose="020F0502020204030204"/>
              </a:rPr>
              <a:t>1</a:t>
            </a:r>
            <a:r>
              <a:rPr lang="en-GB" sz="10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HEdway adapted double diamond method © 2023 by 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3"/>
              </a:rPr>
              <a:t>HEdway Group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is licensed under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4"/>
              </a:rPr>
              <a:t>CC BY-NC-SA 4.0  </a:t>
            </a:r>
            <a:endParaRPr lang="en-GB" sz="1000" dirty="0"/>
          </a:p>
          <a:p>
            <a:pPr marL="133350" marR="0" lvl="0" indent="-133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People centred approach to complex change, adapted from Design Council Double Diamond model: </a:t>
            </a:r>
            <a:r>
              <a:rPr lang="en-GB" sz="1000" dirty="0">
                <a:hlinkClick r:id="rId5"/>
              </a:rPr>
              <a:t>https://en.wikipedia.org/wiki/Double_Diamond_(design_process_model)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33334C-05A2-6B90-7C15-C61DC67ADC85}"/>
              </a:ext>
            </a:extLst>
          </p:cNvPr>
          <p:cNvSpPr txBox="1"/>
          <p:nvPr/>
        </p:nvSpPr>
        <p:spPr>
          <a:xfrm>
            <a:off x="1836573" y="1065293"/>
            <a:ext cx="613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e.g.,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2832141-260A-300C-CD02-661FE9F4A3AE}"/>
              </a:ext>
            </a:extLst>
          </p:cNvPr>
          <p:cNvSpPr txBox="1"/>
          <p:nvPr/>
        </p:nvSpPr>
        <p:spPr>
          <a:xfrm>
            <a:off x="1817741" y="5430475"/>
            <a:ext cx="613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e.g.,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185ABCDF-3F22-EA67-7BB2-0F8E74472B3F}"/>
              </a:ext>
            </a:extLst>
          </p:cNvPr>
          <p:cNvSpPr/>
          <p:nvPr/>
        </p:nvSpPr>
        <p:spPr>
          <a:xfrm>
            <a:off x="5587852" y="4460271"/>
            <a:ext cx="152678" cy="13072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F44510B9-3BA2-C078-3EC1-807F1F024E51}"/>
              </a:ext>
            </a:extLst>
          </p:cNvPr>
          <p:cNvSpPr/>
          <p:nvPr/>
        </p:nvSpPr>
        <p:spPr>
          <a:xfrm>
            <a:off x="2197661" y="4467158"/>
            <a:ext cx="152678" cy="13072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Circular Arrow 28">
            <a:extLst>
              <a:ext uri="{FF2B5EF4-FFF2-40B4-BE49-F238E27FC236}">
                <a16:creationId xmlns:a16="http://schemas.microsoft.com/office/drawing/2014/main" id="{DE0C5FAA-2331-42CF-BE8F-EB1ADFEA5C9A}"/>
              </a:ext>
            </a:extLst>
          </p:cNvPr>
          <p:cNvSpPr/>
          <p:nvPr/>
        </p:nvSpPr>
        <p:spPr>
          <a:xfrm>
            <a:off x="8989853" y="4459578"/>
            <a:ext cx="129051" cy="128101"/>
          </a:xfrm>
          <a:prstGeom prst="circularArrow">
            <a:avLst>
              <a:gd name="adj1" fmla="val 1486"/>
              <a:gd name="adj2" fmla="val 636134"/>
              <a:gd name="adj3" fmla="val 4788939"/>
              <a:gd name="adj4" fmla="val 10891724"/>
              <a:gd name="adj5" fmla="val 687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utoShape 15">
            <a:extLst>
              <a:ext uri="{FF2B5EF4-FFF2-40B4-BE49-F238E27FC236}">
                <a16:creationId xmlns:a16="http://schemas.microsoft.com/office/drawing/2014/main" id="{CB536A50-C178-1F19-6368-6B5A21DC37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09700" y="6426560"/>
            <a:ext cx="254000" cy="25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FD6449A3-155D-C97E-5AAC-561B4D306003}"/>
              </a:ext>
            </a:extLst>
          </p:cNvPr>
          <p:cNvSpPr/>
          <p:nvPr/>
        </p:nvSpPr>
        <p:spPr>
          <a:xfrm>
            <a:off x="9521948" y="2923395"/>
            <a:ext cx="1984656" cy="12003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dirty="0">
                <a:solidFill>
                  <a:srgbClr val="002060"/>
                </a:solidFill>
              </a:rPr>
              <a:t>”</a:t>
            </a:r>
            <a:r>
              <a:rPr lang="en-GB" sz="1600" i="1" dirty="0">
                <a:solidFill>
                  <a:srgbClr val="002060"/>
                </a:solidFill>
              </a:rPr>
              <a:t>If the only tool you have is a hammer, every screw looks like a nail</a:t>
            </a:r>
            <a:r>
              <a:rPr lang="en-GB" sz="1600" dirty="0">
                <a:solidFill>
                  <a:srgbClr val="002060"/>
                </a:solidFill>
              </a:rPr>
              <a:t>” </a:t>
            </a:r>
          </a:p>
          <a:p>
            <a:pPr algn="r"/>
            <a:r>
              <a:rPr lang="en-GB" sz="1600" dirty="0">
                <a:solidFill>
                  <a:srgbClr val="002060"/>
                </a:solidFill>
              </a:rPr>
              <a:t>Anon</a:t>
            </a:r>
          </a:p>
        </p:txBody>
      </p:sp>
    </p:spTree>
    <p:extLst>
      <p:ext uri="{BB962C8B-B14F-4D97-AF65-F5344CB8AC3E}">
        <p14:creationId xmlns:p14="http://schemas.microsoft.com/office/powerpoint/2010/main" val="1799670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D7E5-A56B-132E-C37B-B01BA12AC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1" y="78031"/>
            <a:ext cx="10738228" cy="571332"/>
          </a:xfrm>
        </p:spPr>
        <p:txBody>
          <a:bodyPr/>
          <a:lstStyle/>
          <a:p>
            <a:r>
              <a:rPr lang="en-GB" dirty="0">
                <a:solidFill>
                  <a:srgbClr val="1C2172"/>
                </a:solidFill>
              </a:rPr>
              <a:t>HEdway delivery</a:t>
            </a:r>
            <a:r>
              <a:rPr lang="en-GB" baseline="30000" dirty="0">
                <a:solidFill>
                  <a:srgbClr val="1C2172"/>
                </a:solidFill>
              </a:rPr>
              <a:t>1</a:t>
            </a:r>
            <a:r>
              <a:rPr lang="en-GB" dirty="0">
                <a:solidFill>
                  <a:srgbClr val="1C2172"/>
                </a:solidFill>
              </a:rPr>
              <a:t> method</a:t>
            </a:r>
            <a:r>
              <a:rPr lang="en-GB" dirty="0"/>
              <a:t> </a:t>
            </a:r>
            <a:r>
              <a:rPr lang="en-GB" dirty="0">
                <a:solidFill>
                  <a:schemeClr val="accent1"/>
                </a:solidFill>
              </a:rPr>
              <a:t>adapted Double Diamond</a:t>
            </a:r>
            <a:r>
              <a:rPr lang="en-GB" baseline="300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8AF06B-7147-B5B6-FF35-8108CAB2A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63C9B-9D98-4390-A725-77129AE5B1E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1801F3B-FC5A-F6DE-8B42-B58AEFA64012}"/>
              </a:ext>
            </a:extLst>
          </p:cNvPr>
          <p:cNvGrpSpPr/>
          <p:nvPr/>
        </p:nvGrpSpPr>
        <p:grpSpPr>
          <a:xfrm>
            <a:off x="2274000" y="1828466"/>
            <a:ext cx="6780379" cy="3390189"/>
            <a:chOff x="1917676" y="1733905"/>
            <a:chExt cx="6780379" cy="3390189"/>
          </a:xfrm>
        </p:grpSpPr>
        <p:sp>
          <p:nvSpPr>
            <p:cNvPr id="5" name="Diamond 4">
              <a:extLst>
                <a:ext uri="{FF2B5EF4-FFF2-40B4-BE49-F238E27FC236}">
                  <a16:creationId xmlns:a16="http://schemas.microsoft.com/office/drawing/2014/main" id="{64BD0DA5-2B1F-4AB6-B1E5-EE666C53DFA5}"/>
                </a:ext>
              </a:extLst>
            </p:cNvPr>
            <p:cNvSpPr/>
            <p:nvPr/>
          </p:nvSpPr>
          <p:spPr>
            <a:xfrm>
              <a:off x="1917677" y="1733905"/>
              <a:ext cx="3390189" cy="3390189"/>
            </a:xfrm>
            <a:prstGeom prst="diamond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1C2172"/>
                  </a:solidFill>
                </a:rPr>
                <a:t>PROBLEM</a:t>
              </a:r>
            </a:p>
          </p:txBody>
        </p:sp>
        <p:sp>
          <p:nvSpPr>
            <p:cNvPr id="6" name="Diamond 5">
              <a:extLst>
                <a:ext uri="{FF2B5EF4-FFF2-40B4-BE49-F238E27FC236}">
                  <a16:creationId xmlns:a16="http://schemas.microsoft.com/office/drawing/2014/main" id="{FB940F3F-063B-2DDC-966E-3BEDF041854B}"/>
                </a:ext>
              </a:extLst>
            </p:cNvPr>
            <p:cNvSpPr/>
            <p:nvPr/>
          </p:nvSpPr>
          <p:spPr>
            <a:xfrm>
              <a:off x="5307866" y="1733905"/>
              <a:ext cx="3390189" cy="3390189"/>
            </a:xfrm>
            <a:prstGeom prst="diamond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rgbClr val="1C2172"/>
                  </a:solidFill>
                </a:rPr>
                <a:t>SOLUTION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4BA9962-8961-EC56-072C-FE649F195B58}"/>
                </a:ext>
              </a:extLst>
            </p:cNvPr>
            <p:cNvSpPr txBox="1"/>
            <p:nvPr/>
          </p:nvSpPr>
          <p:spPr>
            <a:xfrm>
              <a:off x="2074468" y="4585648"/>
              <a:ext cx="9077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>
                      <a:lumMod val="50000"/>
                    </a:schemeClr>
                  </a:solidFill>
                </a:rPr>
                <a:t>Discover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A914C1F-61B9-0192-2276-563D98F3044B}"/>
                </a:ext>
              </a:extLst>
            </p:cNvPr>
            <p:cNvCxnSpPr>
              <a:cxnSpLocks/>
              <a:stCxn id="5" idx="0"/>
              <a:endCxn id="5" idx="2"/>
            </p:cNvCxnSpPr>
            <p:nvPr/>
          </p:nvCxnSpPr>
          <p:spPr>
            <a:xfrm>
              <a:off x="3612772" y="1733905"/>
              <a:ext cx="0" cy="3390189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D31382C-DCE6-79AA-B320-8ABC180DBFFF}"/>
                </a:ext>
              </a:extLst>
            </p:cNvPr>
            <p:cNvCxnSpPr>
              <a:cxnSpLocks/>
              <a:stCxn id="6" idx="0"/>
              <a:endCxn id="6" idx="2"/>
            </p:cNvCxnSpPr>
            <p:nvPr/>
          </p:nvCxnSpPr>
          <p:spPr>
            <a:xfrm>
              <a:off x="7002961" y="1733905"/>
              <a:ext cx="0" cy="3390189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933EA53-A01F-1750-97DC-3CF5141D4D5E}"/>
                </a:ext>
              </a:extLst>
            </p:cNvPr>
            <p:cNvCxnSpPr>
              <a:cxnSpLocks/>
              <a:stCxn id="5" idx="1"/>
              <a:endCxn id="10" idx="0"/>
            </p:cNvCxnSpPr>
            <p:nvPr/>
          </p:nvCxnSpPr>
          <p:spPr>
            <a:xfrm flipH="1">
              <a:off x="1917676" y="3429000"/>
              <a:ext cx="1" cy="943597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C8E5D14-1CBB-800C-937B-F97844055FC9}"/>
                </a:ext>
              </a:extLst>
            </p:cNvPr>
            <p:cNvCxnSpPr>
              <a:cxnSpLocks/>
              <a:stCxn id="6" idx="1"/>
              <a:endCxn id="8" idx="0"/>
            </p:cNvCxnSpPr>
            <p:nvPr/>
          </p:nvCxnSpPr>
          <p:spPr>
            <a:xfrm>
              <a:off x="5307866" y="3429000"/>
              <a:ext cx="1" cy="93671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D4DE4BF-F904-02BB-A935-001F7EFD39EE}"/>
                </a:ext>
              </a:extLst>
            </p:cNvPr>
            <p:cNvCxnSpPr>
              <a:cxnSpLocks/>
              <a:stCxn id="6" idx="3"/>
            </p:cNvCxnSpPr>
            <p:nvPr/>
          </p:nvCxnSpPr>
          <p:spPr>
            <a:xfrm>
              <a:off x="8698055" y="3429000"/>
              <a:ext cx="0" cy="84774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A125A40-5F99-46EF-8CDA-61E8B6799324}"/>
                </a:ext>
              </a:extLst>
            </p:cNvPr>
            <p:cNvSpPr txBox="1"/>
            <p:nvPr/>
          </p:nvSpPr>
          <p:spPr>
            <a:xfrm>
              <a:off x="4251563" y="4585648"/>
              <a:ext cx="9077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>
                      <a:lumMod val="50000"/>
                    </a:schemeClr>
                  </a:solidFill>
                </a:rPr>
                <a:t>Define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4747FAA-78ED-1801-B900-56B6271E99F4}"/>
                </a:ext>
              </a:extLst>
            </p:cNvPr>
            <p:cNvSpPr txBox="1"/>
            <p:nvPr/>
          </p:nvSpPr>
          <p:spPr>
            <a:xfrm>
              <a:off x="5484566" y="4585648"/>
              <a:ext cx="9077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>
                      <a:lumMod val="50000"/>
                    </a:schemeClr>
                  </a:solidFill>
                </a:rPr>
                <a:t>Develop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0638AE-A347-8FC7-2718-653C08EA06B3}"/>
                </a:ext>
              </a:extLst>
            </p:cNvPr>
            <p:cNvSpPr txBox="1"/>
            <p:nvPr/>
          </p:nvSpPr>
          <p:spPr>
            <a:xfrm>
              <a:off x="7702864" y="4585648"/>
              <a:ext cx="9077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accent1">
                      <a:lumMod val="50000"/>
                    </a:schemeClr>
                  </a:solidFill>
                </a:rPr>
                <a:t>Deliver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DA8C24D-9B48-6785-6556-78011FB03246}"/>
              </a:ext>
            </a:extLst>
          </p:cNvPr>
          <p:cNvSpPr txBox="1"/>
          <p:nvPr/>
        </p:nvSpPr>
        <p:spPr>
          <a:xfrm>
            <a:off x="476373" y="884785"/>
            <a:ext cx="11984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1C2172"/>
                </a:solidFill>
              </a:rPr>
              <a:t>Naturally complex, no single right answer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CCFA7C-B262-5BD0-1A8A-60276642A4A6}"/>
              </a:ext>
            </a:extLst>
          </p:cNvPr>
          <p:cNvSpPr txBox="1"/>
          <p:nvPr/>
        </p:nvSpPr>
        <p:spPr>
          <a:xfrm>
            <a:off x="332637" y="5245015"/>
            <a:ext cx="1491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1C2172"/>
                </a:solidFill>
              </a:rPr>
              <a:t>Artificially complex, solvable with right tools</a:t>
            </a:r>
          </a:p>
        </p:txBody>
      </p:sp>
      <p:sp>
        <p:nvSpPr>
          <p:cNvPr id="25" name="Up-down Arrow 24">
            <a:extLst>
              <a:ext uri="{FF2B5EF4-FFF2-40B4-BE49-F238E27FC236}">
                <a16:creationId xmlns:a16="http://schemas.microsoft.com/office/drawing/2014/main" id="{0A6315AD-C425-E72E-8C63-AA9E88E4B18D}"/>
              </a:ext>
            </a:extLst>
          </p:cNvPr>
          <p:cNvSpPr/>
          <p:nvPr/>
        </p:nvSpPr>
        <p:spPr>
          <a:xfrm>
            <a:off x="825793" y="1959189"/>
            <a:ext cx="504968" cy="3128742"/>
          </a:xfrm>
          <a:prstGeom prst="up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5D43199-7093-23C9-721D-A258ED80D1BB}"/>
              </a:ext>
            </a:extLst>
          </p:cNvPr>
          <p:cNvSpPr/>
          <p:nvPr/>
        </p:nvSpPr>
        <p:spPr>
          <a:xfrm>
            <a:off x="2506622" y="936003"/>
            <a:ext cx="3084831" cy="8302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Approach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Systems Thinking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Tools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Rich Pictures, Iceberg model, Stocks and Flows,  Causal Loop Diagrams, etc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Management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Project Light, Agile, etc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1EA63C3-5B79-DC0A-82A8-22D8CE0B2771}"/>
              </a:ext>
            </a:extLst>
          </p:cNvPr>
          <p:cNvSpPr/>
          <p:nvPr/>
        </p:nvSpPr>
        <p:spPr>
          <a:xfrm>
            <a:off x="5744131" y="936003"/>
            <a:ext cx="3084831" cy="8302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Approach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Design Thinking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Tools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Personas, Journey Maps, Empathy Maps, HMW’s, Prototyping, Pilots, etc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Management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OGSM, MSP, etc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83183AC-5940-C015-51BC-25786C8625A5}"/>
              </a:ext>
            </a:extLst>
          </p:cNvPr>
          <p:cNvSpPr txBox="1"/>
          <p:nvPr/>
        </p:nvSpPr>
        <p:spPr>
          <a:xfrm>
            <a:off x="9521948" y="849876"/>
            <a:ext cx="1847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Example applications: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Operating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Service Architecture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Policy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Culture Change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Digital Services (new)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07F3CF-A48A-1A41-1F6C-DDF4C5DFFC1F}"/>
              </a:ext>
            </a:extLst>
          </p:cNvPr>
          <p:cNvSpPr txBox="1"/>
          <p:nvPr/>
        </p:nvSpPr>
        <p:spPr>
          <a:xfrm>
            <a:off x="9521948" y="5304071"/>
            <a:ext cx="2100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Example applications: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Process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Data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Operational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Systems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Digital Services (existing)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B48A058-BA73-4A25-4979-1B2FEF2BAF5E}"/>
              </a:ext>
            </a:extLst>
          </p:cNvPr>
          <p:cNvSpPr/>
          <p:nvPr/>
        </p:nvSpPr>
        <p:spPr>
          <a:xfrm>
            <a:off x="2449624" y="5306932"/>
            <a:ext cx="3084831" cy="8302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Approach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Continuous Improvement (DMA)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Tools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Voice of, SIPOC, Process maps, Wastes, VA / NVA, 5 Whys, waste measurement, etc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Management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Project Light, Agile, etc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19E2892-3CCE-9E4D-6487-3ED9A3E055DE}"/>
              </a:ext>
            </a:extLst>
          </p:cNvPr>
          <p:cNvSpPr/>
          <p:nvPr/>
        </p:nvSpPr>
        <p:spPr>
          <a:xfrm>
            <a:off x="5744131" y="5306932"/>
            <a:ext cx="3084831" cy="8302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Approach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Continuous Improvement (IC)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Tools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SECAR, One Best Way, FMEA, 5S, Skills Matrices, Visual Management, QCD, etc</a:t>
            </a:r>
          </a:p>
          <a:p>
            <a:r>
              <a:rPr lang="en-GB" sz="1200" u="sng" dirty="0">
                <a:solidFill>
                  <a:schemeClr val="accent1">
                    <a:lumMod val="50000"/>
                  </a:schemeClr>
                </a:solidFill>
              </a:rPr>
              <a:t>Management</a:t>
            </a:r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: PDCA, Agile, etc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B156B913-335A-6858-1590-4E33E4427F83}"/>
              </a:ext>
            </a:extLst>
          </p:cNvPr>
          <p:cNvSpPr/>
          <p:nvPr/>
        </p:nvSpPr>
        <p:spPr>
          <a:xfrm>
            <a:off x="9521948" y="2265768"/>
            <a:ext cx="2172361" cy="2521719"/>
          </a:xfrm>
          <a:prstGeom prst="roundRect">
            <a:avLst>
              <a:gd name="adj" fmla="val 5644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rgbClr val="002060"/>
                </a:solidFill>
              </a:rPr>
              <a:t>Delivery method: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pPr marL="185738" indent="-185738">
              <a:buAutoNum type="arabicPeriod"/>
            </a:pPr>
            <a:r>
              <a:rPr lang="en-GB" sz="1200" dirty="0">
                <a:solidFill>
                  <a:srgbClr val="002060"/>
                </a:solidFill>
              </a:rPr>
              <a:t>Overarching double diamond framework</a:t>
            </a:r>
          </a:p>
          <a:p>
            <a:pPr marL="185738" indent="-185738">
              <a:buAutoNum type="arabicPeriod"/>
            </a:pPr>
            <a:endParaRPr lang="en-GB" sz="1200" dirty="0">
              <a:solidFill>
                <a:srgbClr val="002060"/>
              </a:solidFill>
            </a:endParaRPr>
          </a:p>
          <a:p>
            <a:pPr marL="185738" indent="-185738">
              <a:buAutoNum type="arabicPeriod"/>
            </a:pPr>
            <a:r>
              <a:rPr lang="en-GB" sz="1200" dirty="0">
                <a:solidFill>
                  <a:srgbClr val="002060"/>
                </a:solidFill>
              </a:rPr>
              <a:t>Match delivery approach to nature of problem</a:t>
            </a:r>
          </a:p>
          <a:p>
            <a:pPr marL="185738" indent="-185738">
              <a:buAutoNum type="arabicPeriod"/>
            </a:pPr>
            <a:endParaRPr lang="en-GB" sz="1200" dirty="0">
              <a:solidFill>
                <a:srgbClr val="002060"/>
              </a:solidFill>
            </a:endParaRPr>
          </a:p>
          <a:p>
            <a:pPr marL="185738" indent="-185738">
              <a:buAutoNum type="arabicPeriod"/>
            </a:pPr>
            <a:r>
              <a:rPr lang="en-GB" sz="1200" dirty="0">
                <a:solidFill>
                  <a:srgbClr val="002060"/>
                </a:solidFill>
              </a:rPr>
              <a:t>Know what each tools is good for, apply purposefully</a:t>
            </a:r>
          </a:p>
          <a:p>
            <a:pPr marL="185738" indent="-185738">
              <a:buAutoNum type="arabicPeriod"/>
            </a:pPr>
            <a:endParaRPr lang="en-GB" sz="1200" dirty="0">
              <a:solidFill>
                <a:srgbClr val="002060"/>
              </a:solidFill>
            </a:endParaRPr>
          </a:p>
          <a:p>
            <a:pPr marL="185738" indent="-185738">
              <a:buAutoNum type="arabicPeriod"/>
            </a:pPr>
            <a:r>
              <a:rPr lang="en-GB" sz="1200" dirty="0">
                <a:solidFill>
                  <a:srgbClr val="002060"/>
                </a:solidFill>
              </a:rPr>
              <a:t>Manage lightly whenever possible, add to if needed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B7290AB-CBA6-7FCD-BC9E-294932A8A292}"/>
              </a:ext>
            </a:extLst>
          </p:cNvPr>
          <p:cNvSpPr txBox="1"/>
          <p:nvPr/>
        </p:nvSpPr>
        <p:spPr>
          <a:xfrm>
            <a:off x="244901" y="6428415"/>
            <a:ext cx="1096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350" indent="-133350">
              <a:defRPr/>
            </a:pPr>
            <a:r>
              <a:rPr lang="en-GB" sz="1000" baseline="30000" dirty="0">
                <a:solidFill>
                  <a:prstClr val="black"/>
                </a:solidFill>
                <a:latin typeface="Calibri" panose="020F0502020204030204"/>
              </a:rPr>
              <a:t>1</a:t>
            </a:r>
            <a:r>
              <a:rPr lang="en-GB" sz="10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HEdway adapted double diamond method © 2023 by 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3"/>
              </a:rPr>
              <a:t>HEdway Group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is licensed under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4"/>
              </a:rPr>
              <a:t>CC BY-NC-SA 4.0  </a:t>
            </a:r>
            <a:endParaRPr lang="en-GB" sz="1000" dirty="0"/>
          </a:p>
          <a:p>
            <a:pPr marL="133350" marR="0" lvl="0" indent="-133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People centred approach to complex change, adapted from Design Council Double Diamond model: </a:t>
            </a:r>
            <a:r>
              <a:rPr lang="en-GB" sz="1000" dirty="0">
                <a:hlinkClick r:id="rId5"/>
              </a:rPr>
              <a:t>https://en.wikipedia.org/wiki/Double_Diamond_(design_process_model)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33334C-05A2-6B90-7C15-C61DC67ADC85}"/>
              </a:ext>
            </a:extLst>
          </p:cNvPr>
          <p:cNvSpPr txBox="1"/>
          <p:nvPr/>
        </p:nvSpPr>
        <p:spPr>
          <a:xfrm>
            <a:off x="1836573" y="1065293"/>
            <a:ext cx="613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e.g.,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2832141-260A-300C-CD02-661FE9F4A3AE}"/>
              </a:ext>
            </a:extLst>
          </p:cNvPr>
          <p:cNvSpPr txBox="1"/>
          <p:nvPr/>
        </p:nvSpPr>
        <p:spPr>
          <a:xfrm>
            <a:off x="1817741" y="5430475"/>
            <a:ext cx="613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e.g.,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185ABCDF-3F22-EA67-7BB2-0F8E74472B3F}"/>
              </a:ext>
            </a:extLst>
          </p:cNvPr>
          <p:cNvSpPr/>
          <p:nvPr/>
        </p:nvSpPr>
        <p:spPr>
          <a:xfrm>
            <a:off x="5587852" y="4460271"/>
            <a:ext cx="152678" cy="13072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F44510B9-3BA2-C078-3EC1-807F1F024E51}"/>
              </a:ext>
            </a:extLst>
          </p:cNvPr>
          <p:cNvSpPr/>
          <p:nvPr/>
        </p:nvSpPr>
        <p:spPr>
          <a:xfrm>
            <a:off x="2197661" y="4467158"/>
            <a:ext cx="152678" cy="13072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Circular Arrow 28">
            <a:extLst>
              <a:ext uri="{FF2B5EF4-FFF2-40B4-BE49-F238E27FC236}">
                <a16:creationId xmlns:a16="http://schemas.microsoft.com/office/drawing/2014/main" id="{DE0C5FAA-2331-42CF-BE8F-EB1ADFEA5C9A}"/>
              </a:ext>
            </a:extLst>
          </p:cNvPr>
          <p:cNvSpPr/>
          <p:nvPr/>
        </p:nvSpPr>
        <p:spPr>
          <a:xfrm>
            <a:off x="8989853" y="4459578"/>
            <a:ext cx="129051" cy="128101"/>
          </a:xfrm>
          <a:prstGeom prst="circularArrow">
            <a:avLst>
              <a:gd name="adj1" fmla="val 1486"/>
              <a:gd name="adj2" fmla="val 636134"/>
              <a:gd name="adj3" fmla="val 4788939"/>
              <a:gd name="adj4" fmla="val 10891724"/>
              <a:gd name="adj5" fmla="val 687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utoShape 15">
            <a:extLst>
              <a:ext uri="{FF2B5EF4-FFF2-40B4-BE49-F238E27FC236}">
                <a16:creationId xmlns:a16="http://schemas.microsoft.com/office/drawing/2014/main" id="{CB536A50-C178-1F19-6368-6B5A21DC37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09700" y="6426560"/>
            <a:ext cx="254000" cy="25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1F9F5CF-55B9-AA18-AE6D-D26BBAD63AD2}"/>
              </a:ext>
            </a:extLst>
          </p:cNvPr>
          <p:cNvSpPr/>
          <p:nvPr/>
        </p:nvSpPr>
        <p:spPr>
          <a:xfrm>
            <a:off x="9607864" y="2726980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F1587A6-81C4-016A-1756-562C5F1A41F4}"/>
              </a:ext>
            </a:extLst>
          </p:cNvPr>
          <p:cNvSpPr/>
          <p:nvPr/>
        </p:nvSpPr>
        <p:spPr>
          <a:xfrm>
            <a:off x="9607863" y="3276215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DD08F7E-8EE1-7412-7DCE-3DCF4B3E1BBE}"/>
              </a:ext>
            </a:extLst>
          </p:cNvPr>
          <p:cNvSpPr/>
          <p:nvPr/>
        </p:nvSpPr>
        <p:spPr>
          <a:xfrm>
            <a:off x="9607862" y="3837912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3CCB8E1-A450-F32D-CB30-2DC23E6C5E44}"/>
              </a:ext>
            </a:extLst>
          </p:cNvPr>
          <p:cNvSpPr/>
          <p:nvPr/>
        </p:nvSpPr>
        <p:spPr>
          <a:xfrm>
            <a:off x="9607861" y="4388100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0D2765F-7484-EBBC-CF62-72100D00A047}"/>
              </a:ext>
            </a:extLst>
          </p:cNvPr>
          <p:cNvSpPr/>
          <p:nvPr/>
        </p:nvSpPr>
        <p:spPr>
          <a:xfrm>
            <a:off x="3269194" y="3163816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1F44167D-689F-1925-9834-C43FD93D096E}"/>
              </a:ext>
            </a:extLst>
          </p:cNvPr>
          <p:cNvSpPr/>
          <p:nvPr/>
        </p:nvSpPr>
        <p:spPr>
          <a:xfrm>
            <a:off x="5648828" y="826028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D8FC8CD-6D03-49CE-DFF2-FF0FED62F0AC}"/>
              </a:ext>
            </a:extLst>
          </p:cNvPr>
          <p:cNvSpPr/>
          <p:nvPr/>
        </p:nvSpPr>
        <p:spPr>
          <a:xfrm>
            <a:off x="2414920" y="827987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18873119-C60A-DB8F-FC18-35250CF04910}"/>
              </a:ext>
            </a:extLst>
          </p:cNvPr>
          <p:cNvSpPr/>
          <p:nvPr/>
        </p:nvSpPr>
        <p:spPr>
          <a:xfrm>
            <a:off x="2357921" y="5185978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D7308D3-5FB7-0520-C1EF-17B95005889C}"/>
              </a:ext>
            </a:extLst>
          </p:cNvPr>
          <p:cNvSpPr/>
          <p:nvPr/>
        </p:nvSpPr>
        <p:spPr>
          <a:xfrm>
            <a:off x="5649186" y="5220158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49BF4FA7-9192-AD7F-CAD0-757977EF94D4}"/>
              </a:ext>
            </a:extLst>
          </p:cNvPr>
          <p:cNvSpPr/>
          <p:nvPr/>
        </p:nvSpPr>
        <p:spPr>
          <a:xfrm>
            <a:off x="5347065" y="1510923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D106CE8-B961-2640-4D02-0F0DF2919BFC}"/>
              </a:ext>
            </a:extLst>
          </p:cNvPr>
          <p:cNvSpPr/>
          <p:nvPr/>
        </p:nvSpPr>
        <p:spPr>
          <a:xfrm>
            <a:off x="8588175" y="1528388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5356DC0-CA9C-C07E-E42A-F8EE7A41FFA9}"/>
              </a:ext>
            </a:extLst>
          </p:cNvPr>
          <p:cNvSpPr/>
          <p:nvPr/>
        </p:nvSpPr>
        <p:spPr>
          <a:xfrm>
            <a:off x="8588174" y="5826412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AC9017B-3461-A7DC-35DC-E6E87C082DB6}"/>
              </a:ext>
            </a:extLst>
          </p:cNvPr>
          <p:cNvSpPr/>
          <p:nvPr/>
        </p:nvSpPr>
        <p:spPr>
          <a:xfrm>
            <a:off x="5289178" y="5826411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1318F63-88FD-DD7B-00FB-3E7654A3F9C3}"/>
              </a:ext>
            </a:extLst>
          </p:cNvPr>
          <p:cNvSpPr/>
          <p:nvPr/>
        </p:nvSpPr>
        <p:spPr>
          <a:xfrm>
            <a:off x="2386422" y="1651003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8959ABB3-39E5-68FB-5DC5-A9F14DC5599E}"/>
              </a:ext>
            </a:extLst>
          </p:cNvPr>
          <p:cNvSpPr/>
          <p:nvPr/>
        </p:nvSpPr>
        <p:spPr>
          <a:xfrm>
            <a:off x="5659091" y="1661851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CEEF8AB-B592-D13D-0171-A7F36D29A19F}"/>
              </a:ext>
            </a:extLst>
          </p:cNvPr>
          <p:cNvSpPr/>
          <p:nvPr/>
        </p:nvSpPr>
        <p:spPr>
          <a:xfrm>
            <a:off x="5679553" y="6046185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3A039B2-A6F0-2866-8BF3-1BA4F351AFE6}"/>
              </a:ext>
            </a:extLst>
          </p:cNvPr>
          <p:cNvSpPr/>
          <p:nvPr/>
        </p:nvSpPr>
        <p:spPr>
          <a:xfrm>
            <a:off x="2347973" y="6052109"/>
            <a:ext cx="183403" cy="183403"/>
          </a:xfrm>
          <a:prstGeom prst="ellips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2657183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58FD4A7F-6D85-FF40-A7F1-561D522F67C1}" vid="{756BE99C-F51C-8B42-BF7D-B3A3CD463F1E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6FEE00FCCE6745AE83742A1F538021" ma:contentTypeVersion="4" ma:contentTypeDescription="Create a new document." ma:contentTypeScope="" ma:versionID="dc2109e0e9f06ee4afc686d239708d94">
  <xsd:schema xmlns:xsd="http://www.w3.org/2001/XMLSchema" xmlns:xs="http://www.w3.org/2001/XMLSchema" xmlns:p="http://schemas.microsoft.com/office/2006/metadata/properties" xmlns:ns2="053d162a-763c-42d2-8ce6-82cbea752af0" targetNamespace="http://schemas.microsoft.com/office/2006/metadata/properties" ma:root="true" ma:fieldsID="22607379b528790d5e462f12fe326a48" ns2:_="">
    <xsd:import namespace="053d162a-763c-42d2-8ce6-82cbea752a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3d162a-763c-42d2-8ce6-82cbea752a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102FE5-6E72-47EE-B05F-79F6354D0E22}">
  <ds:schemaRefs>
    <ds:schemaRef ds:uri="053d162a-763c-42d2-8ce6-82cbea752a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D604B7C-B40C-41A9-BB77-20C1833E67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C4BBE3-9138-4D43-B13B-5A537B0AE3DF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42186</TotalTime>
  <Words>571</Words>
  <Application>Microsoft Macintosh PowerPoint</Application>
  <PresentationFormat>Widescreen</PresentationFormat>
  <Paragraphs>106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2_Office Theme</vt:lpstr>
      <vt:lpstr>HEdway delivery1 method adapted Double Diamond2</vt:lpstr>
      <vt:lpstr>HEdway delivery1 method adapted Double Diamond2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Craig Walker</cp:lastModifiedBy>
  <cp:revision>6</cp:revision>
  <cp:lastPrinted>1601-01-01T00:00:00Z</cp:lastPrinted>
  <dcterms:created xsi:type="dcterms:W3CDTF">2023-01-05T15:34:59Z</dcterms:created>
  <dcterms:modified xsi:type="dcterms:W3CDTF">2024-02-24T17:58:58Z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0x010100F66FEE00FCCE6745AE83742A1F538021</vt:lpwstr>
  </property>
  <property fmtid="{D5CDD505-2E9C-101B-9397-08002B2CF9AE}" pid="3" name="MediaServiceImageTags">
    <vt:lpwstr/>
  </property>
  <property fmtid="{D5CDD505-2E9C-101B-9397-08002B2CF9AE}" pid="4" name="Order">
    <vt:r8>17600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SharedWithUsers">
    <vt:lpwstr>17;#Gerry Greyling</vt:lpwstr>
  </property>
</Properties>
</file>